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0"/>
    <p:sldId id="257" r:id="rId101"/>
    <p:sldId id="258" r:id="rId102"/>
    <p:sldId id="259" r:id="rId103"/>
    <p:sldId id="260" r:id="rId104"/>
    <p:sldId id="261" r:id="rId105"/>
    <p:sldId id="262" r:id="rId106"/>
    <p:sldId id="263" r:id="rId107"/>
    <p:sldId id="264" r:id="rId10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  <p:embeddedFont>
      <p:font typeface="Computer Says No" charset="1" panose="00000400000000000000"/>
      <p:regular r:id="rId16"/>
    </p:embeddedFont>
    <p:embeddedFont>
      <p:font typeface="Computer Says No Italics" charset="1" panose="000004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Poppins Thin" charset="1" panose="00000300000000000000"/>
      <p:regular r:id="rId32"/>
    </p:embeddedFont>
    <p:embeddedFont>
      <p:font typeface="Poppins Thin Italics" charset="1" panose="00000300000000000000"/>
      <p:regular r:id="rId33"/>
    </p:embeddedFont>
    <p:embeddedFont>
      <p:font typeface="Poppins Extra-Light" charset="1" panose="00000300000000000000"/>
      <p:regular r:id="rId34"/>
    </p:embeddedFont>
    <p:embeddedFont>
      <p:font typeface="Poppins Extra-Light Italics" charset="1" panose="00000300000000000000"/>
      <p:regular r:id="rId35"/>
    </p:embeddedFont>
    <p:embeddedFont>
      <p:font typeface="Poppins Light" charset="1" panose="00000400000000000000"/>
      <p:regular r:id="rId36"/>
    </p:embeddedFont>
    <p:embeddedFont>
      <p:font typeface="Poppins Light Italics" charset="1" panose="00000400000000000000"/>
      <p:regular r:id="rId37"/>
    </p:embeddedFont>
    <p:embeddedFont>
      <p:font typeface="Poppins Medium" charset="1" panose="00000600000000000000"/>
      <p:regular r:id="rId38"/>
    </p:embeddedFont>
    <p:embeddedFont>
      <p:font typeface="Poppins Medium Italics" charset="1" panose="00000600000000000000"/>
      <p:regular r:id="rId39"/>
    </p:embeddedFont>
    <p:embeddedFont>
      <p:font typeface="Poppins Semi-Bold" charset="1" panose="00000700000000000000"/>
      <p:regular r:id="rId40"/>
    </p:embeddedFont>
    <p:embeddedFont>
      <p:font typeface="Poppins Semi-Bold Italics" charset="1" panose="00000700000000000000"/>
      <p:regular r:id="rId41"/>
    </p:embeddedFont>
    <p:embeddedFont>
      <p:font typeface="Poppins Ultra-Bold" charset="1" panose="00000900000000000000"/>
      <p:regular r:id="rId42"/>
    </p:embeddedFont>
    <p:embeddedFont>
      <p:font typeface="Poppins Ultra-Bold Italics" charset="1" panose="00000900000000000000"/>
      <p:regular r:id="rId43"/>
    </p:embeddedFont>
    <p:embeddedFont>
      <p:font typeface="Poppins Heavy" charset="1" panose="00000A00000000000000"/>
      <p:regular r:id="rId44"/>
    </p:embeddedFont>
    <p:embeddedFont>
      <p:font typeface="Poppins Heavy Italics" charset="1" panose="00000A00000000000000"/>
      <p:regular r:id="rId45"/>
    </p:embeddedFont>
    <p:embeddedFont>
      <p:font typeface="Aileron" charset="1" panose="00000500000000000000"/>
      <p:regular r:id="rId46"/>
    </p:embeddedFont>
    <p:embeddedFont>
      <p:font typeface="Aileron Bold" charset="1" panose="00000800000000000000"/>
      <p:regular r:id="rId47"/>
    </p:embeddedFont>
    <p:embeddedFont>
      <p:font typeface="Aileron Italics" charset="1" panose="00000500000000000000"/>
      <p:regular r:id="rId48"/>
    </p:embeddedFont>
    <p:embeddedFont>
      <p:font typeface="Aileron Bold Italics" charset="1" panose="00000800000000000000"/>
      <p:regular r:id="rId49"/>
    </p:embeddedFont>
    <p:embeddedFont>
      <p:font typeface="Aileron Thin" charset="1" panose="00000300000000000000"/>
      <p:regular r:id="rId50"/>
    </p:embeddedFont>
    <p:embeddedFont>
      <p:font typeface="Aileron Thin Italics" charset="1" panose="00000300000000000000"/>
      <p:regular r:id="rId51"/>
    </p:embeddedFont>
    <p:embeddedFont>
      <p:font typeface="Aileron Light" charset="1" panose="00000400000000000000"/>
      <p:regular r:id="rId52"/>
    </p:embeddedFont>
    <p:embeddedFont>
      <p:font typeface="Aileron Light Italics" charset="1" panose="00000400000000000000"/>
      <p:regular r:id="rId53"/>
    </p:embeddedFont>
    <p:embeddedFont>
      <p:font typeface="Aileron Ultra-Bold" charset="1" panose="00000A00000000000000"/>
      <p:regular r:id="rId54"/>
    </p:embeddedFont>
    <p:embeddedFont>
      <p:font typeface="Aileron Ultra-Bold Italics" charset="1" panose="00000A00000000000000"/>
      <p:regular r:id="rId55"/>
    </p:embeddedFont>
    <p:embeddedFont>
      <p:font typeface="Aileron Heavy" charset="1" panose="00000A00000000000000"/>
      <p:regular r:id="rId56"/>
    </p:embeddedFont>
    <p:embeddedFont>
      <p:font typeface="Aileron Heavy Italics" charset="1" panose="00000A00000000000000"/>
      <p:regular r:id="rId57"/>
    </p:embeddedFont>
    <p:embeddedFont>
      <p:font typeface="Libre Franklin" charset="1" panose="00000500000000000000"/>
      <p:regular r:id="rId58"/>
    </p:embeddedFont>
    <p:embeddedFont>
      <p:font typeface="Libre Franklin Bold" charset="1" panose="00000800000000000000"/>
      <p:regular r:id="rId59"/>
    </p:embeddedFont>
    <p:embeddedFont>
      <p:font typeface="Libre Franklin Italics" charset="1" panose="00000500000000000000"/>
      <p:regular r:id="rId60"/>
    </p:embeddedFont>
    <p:embeddedFont>
      <p:font typeface="Libre Franklin Bold Italics" charset="1" panose="00000800000000000000"/>
      <p:regular r:id="rId61"/>
    </p:embeddedFont>
    <p:embeddedFont>
      <p:font typeface="Libre Franklin Thin" charset="1" panose="00000300000000000000"/>
      <p:regular r:id="rId62"/>
    </p:embeddedFont>
    <p:embeddedFont>
      <p:font typeface="Libre Franklin Thin Italics" charset="1" panose="00000300000000000000"/>
      <p:regular r:id="rId63"/>
    </p:embeddedFont>
    <p:embeddedFont>
      <p:font typeface="Libre Franklin Extra-Light" charset="1" panose="00000300000000000000"/>
      <p:regular r:id="rId64"/>
    </p:embeddedFont>
    <p:embeddedFont>
      <p:font typeface="Libre Franklin Extra-Light Italics" charset="1" panose="00000300000000000000"/>
      <p:regular r:id="rId65"/>
    </p:embeddedFont>
    <p:embeddedFont>
      <p:font typeface="Libre Franklin Light" charset="1" panose="00000400000000000000"/>
      <p:regular r:id="rId66"/>
    </p:embeddedFont>
    <p:embeddedFont>
      <p:font typeface="Libre Franklin Light Italics" charset="1" panose="00000400000000000000"/>
      <p:regular r:id="rId67"/>
    </p:embeddedFont>
    <p:embeddedFont>
      <p:font typeface="Libre Franklin Medium" charset="1" panose="00000600000000000000"/>
      <p:regular r:id="rId68"/>
    </p:embeddedFont>
    <p:embeddedFont>
      <p:font typeface="Libre Franklin Medium Italics" charset="1" panose="00000600000000000000"/>
      <p:regular r:id="rId69"/>
    </p:embeddedFont>
    <p:embeddedFont>
      <p:font typeface="Libre Franklin Semi-Bold" charset="1" panose="00000700000000000000"/>
      <p:regular r:id="rId70"/>
    </p:embeddedFont>
    <p:embeddedFont>
      <p:font typeface="Libre Franklin Semi-Bold Italics" charset="1" panose="00000700000000000000"/>
      <p:regular r:id="rId71"/>
    </p:embeddedFont>
    <p:embeddedFont>
      <p:font typeface="Libre Franklin Ultra-Bold" charset="1" panose="00000900000000000000"/>
      <p:regular r:id="rId72"/>
    </p:embeddedFont>
    <p:embeddedFont>
      <p:font typeface="Libre Franklin Ultra-Bold Italics" charset="1" panose="00000900000000000000"/>
      <p:regular r:id="rId73"/>
    </p:embeddedFont>
    <p:embeddedFont>
      <p:font typeface="Libre Franklin Heavy" charset="1" panose="00000A00000000000000"/>
      <p:regular r:id="rId74"/>
    </p:embeddedFont>
    <p:embeddedFont>
      <p:font typeface="Libre Franklin Heavy Italics" charset="1" panose="00000A00000000000000"/>
      <p:regular r:id="rId75"/>
    </p:embeddedFont>
    <p:embeddedFont>
      <p:font typeface="Open Sauce" charset="1" panose="00000500000000000000"/>
      <p:regular r:id="rId76"/>
    </p:embeddedFont>
    <p:embeddedFont>
      <p:font typeface="Open Sauce Bold" charset="1" panose="00000800000000000000"/>
      <p:regular r:id="rId77"/>
    </p:embeddedFont>
    <p:embeddedFont>
      <p:font typeface="Open Sauce Italics" charset="1" panose="00000500000000000000"/>
      <p:regular r:id="rId78"/>
    </p:embeddedFont>
    <p:embeddedFont>
      <p:font typeface="Open Sauce Bold Italics" charset="1" panose="00000800000000000000"/>
      <p:regular r:id="rId79"/>
    </p:embeddedFont>
    <p:embeddedFont>
      <p:font typeface="Open Sauce Light" charset="1" panose="00000400000000000000"/>
      <p:regular r:id="rId80"/>
    </p:embeddedFont>
    <p:embeddedFont>
      <p:font typeface="Open Sauce Light Italics" charset="1" panose="00000400000000000000"/>
      <p:regular r:id="rId81"/>
    </p:embeddedFont>
    <p:embeddedFont>
      <p:font typeface="Open Sauce Medium" charset="1" panose="00000600000000000000"/>
      <p:regular r:id="rId82"/>
    </p:embeddedFont>
    <p:embeddedFont>
      <p:font typeface="Open Sauce Medium Italics" charset="1" panose="00000600000000000000"/>
      <p:regular r:id="rId83"/>
    </p:embeddedFont>
    <p:embeddedFont>
      <p:font typeface="Open Sauce Semi-Bold" charset="1" panose="00000700000000000000"/>
      <p:regular r:id="rId84"/>
    </p:embeddedFont>
    <p:embeddedFont>
      <p:font typeface="Open Sauce Semi-Bold Italics" charset="1" panose="00000700000000000000"/>
      <p:regular r:id="rId85"/>
    </p:embeddedFont>
    <p:embeddedFont>
      <p:font typeface="Open Sauce Heavy" charset="1" panose="00000A00000000000000"/>
      <p:regular r:id="rId86"/>
    </p:embeddedFont>
    <p:embeddedFont>
      <p:font typeface="Open Sauce Heavy Italics" charset="1" panose="00000A00000000000000"/>
      <p:regular r:id="rId87"/>
    </p:embeddedFont>
    <p:embeddedFont>
      <p:font typeface="Lato" charset="1" panose="020F0502020204030203"/>
      <p:regular r:id="rId88"/>
    </p:embeddedFont>
    <p:embeddedFont>
      <p:font typeface="Lato Bold" charset="1" panose="020F0502020204030203"/>
      <p:regular r:id="rId89"/>
    </p:embeddedFont>
    <p:embeddedFont>
      <p:font typeface="Lato Italics" charset="1" panose="020F0502020204030203"/>
      <p:regular r:id="rId90"/>
    </p:embeddedFont>
    <p:embeddedFont>
      <p:font typeface="Lato Bold Italics" charset="1" panose="020F0502020204030203"/>
      <p:regular r:id="rId91"/>
    </p:embeddedFont>
    <p:embeddedFont>
      <p:font typeface="Lato Thin" charset="1" panose="020F0502020204030203"/>
      <p:regular r:id="rId92"/>
    </p:embeddedFont>
    <p:embeddedFont>
      <p:font typeface="Lato Thin Italics" charset="1" panose="020F0502020204030203"/>
      <p:regular r:id="rId93"/>
    </p:embeddedFont>
    <p:embeddedFont>
      <p:font typeface="Lato Light" charset="1" panose="020F0502020204030203"/>
      <p:regular r:id="rId94"/>
    </p:embeddedFont>
    <p:embeddedFont>
      <p:font typeface="Lato Light Italics" charset="1" panose="020F0502020204030203"/>
      <p:regular r:id="rId95"/>
    </p:embeddedFont>
    <p:embeddedFont>
      <p:font typeface="Lato Heavy" charset="1" panose="020F0502020204030203"/>
      <p:regular r:id="rId96"/>
    </p:embeddedFont>
    <p:embeddedFont>
      <p:font typeface="Lato Heavy Italics" charset="1" panose="020F0502020204030203"/>
      <p:regular r:id="rId97"/>
    </p:embeddedFont>
    <p:embeddedFont>
      <p:font typeface="Repo Bold" charset="1" panose="02000503040000020004"/>
      <p:regular r:id="rId98"/>
    </p:embeddedFont>
    <p:embeddedFont>
      <p:font typeface="Repo Bold Bold" charset="1" panose="02000503040000020004"/>
      <p:regular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.xml" Type="http://schemas.openxmlformats.org/officeDocument/2006/relationships/slide"/><Relationship Id="rId101" Target="slides/slide2.xml" Type="http://schemas.openxmlformats.org/officeDocument/2006/relationships/slide"/><Relationship Id="rId102" Target="slides/slide3.xml" Type="http://schemas.openxmlformats.org/officeDocument/2006/relationships/slide"/><Relationship Id="rId103" Target="slides/slide4.xml" Type="http://schemas.openxmlformats.org/officeDocument/2006/relationships/slide"/><Relationship Id="rId104" Target="slides/slide5.xml" Type="http://schemas.openxmlformats.org/officeDocument/2006/relationships/slide"/><Relationship Id="rId105" Target="slides/slide6.xml" Type="http://schemas.openxmlformats.org/officeDocument/2006/relationships/slide"/><Relationship Id="rId106" Target="slides/slide7.xml" Type="http://schemas.openxmlformats.org/officeDocument/2006/relationships/slide"/><Relationship Id="rId107" Target="slides/slide8.xml" Type="http://schemas.openxmlformats.org/officeDocument/2006/relationships/slide"/><Relationship Id="rId108" Target="slides/slide9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77" r="0" b="-19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3488" y="3365500"/>
            <a:ext cx="10761024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99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Sales Navigator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25736" y="8470849"/>
            <a:ext cx="7436529" cy="787451"/>
            <a:chOff x="0" y="0"/>
            <a:chExt cx="9915372" cy="104993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915372" cy="1049934"/>
              <a:chOff x="0" y="0"/>
              <a:chExt cx="38333751" cy="405914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8333750" cy="4059144"/>
              </a:xfrm>
              <a:custGeom>
                <a:avLst/>
                <a:gdLst/>
                <a:ahLst/>
                <a:cxnLst/>
                <a:rect r="r" b="b" t="t" l="l"/>
                <a:pathLst>
                  <a:path h="4059144" w="38333750">
                    <a:moveTo>
                      <a:pt x="0" y="0"/>
                    </a:moveTo>
                    <a:lnTo>
                      <a:pt x="0" y="4059144"/>
                    </a:lnTo>
                    <a:lnTo>
                      <a:pt x="38333750" y="4059144"/>
                    </a:lnTo>
                    <a:lnTo>
                      <a:pt x="38333750" y="0"/>
                    </a:lnTo>
                    <a:lnTo>
                      <a:pt x="0" y="0"/>
                    </a:lnTo>
                    <a:close/>
                    <a:moveTo>
                      <a:pt x="38272789" y="3998185"/>
                    </a:moveTo>
                    <a:lnTo>
                      <a:pt x="59690" y="3998185"/>
                    </a:lnTo>
                    <a:lnTo>
                      <a:pt x="59690" y="59690"/>
                    </a:lnTo>
                    <a:lnTo>
                      <a:pt x="38272789" y="59690"/>
                    </a:lnTo>
                    <a:lnTo>
                      <a:pt x="38272789" y="39981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495035" y="165981"/>
              <a:ext cx="8925302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Roboto"/>
                </a:rPr>
                <a:t>Tool to have for every sales enthusiast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5825" y="4295357"/>
            <a:ext cx="285750" cy="1934410"/>
            <a:chOff x="0" y="0"/>
            <a:chExt cx="381000" cy="25792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BE4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5400000">
              <a:off x="-1032578" y="1306132"/>
              <a:ext cx="2446155" cy="100008"/>
              <a:chOff x="0" y="0"/>
              <a:chExt cx="2036572" cy="205092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74365" cy="68431"/>
              </a:xfrm>
              <a:custGeom>
                <a:avLst/>
                <a:gdLst/>
                <a:ahLst/>
                <a:cxnLst/>
                <a:rect r="r" b="b" t="t" l="l"/>
                <a:pathLst>
                  <a:path h="68431" w="1674365">
                    <a:moveTo>
                      <a:pt x="86102" y="1748"/>
                    </a:moveTo>
                    <a:cubicBezTo>
                      <a:pt x="86102" y="2713"/>
                      <a:pt x="66821" y="3496"/>
                      <a:pt x="43051" y="3496"/>
                    </a:cubicBezTo>
                    <a:cubicBezTo>
                      <a:pt x="19280" y="3496"/>
                      <a:pt x="0" y="2713"/>
                      <a:pt x="0" y="1748"/>
                    </a:cubicBezTo>
                    <a:cubicBezTo>
                      <a:pt x="0" y="783"/>
                      <a:pt x="19280" y="0"/>
                      <a:pt x="43051" y="0"/>
                    </a:cubicBezTo>
                    <a:cubicBezTo>
                      <a:pt x="66821" y="0"/>
                      <a:pt x="86102" y="783"/>
                      <a:pt x="86102" y="1748"/>
                    </a:cubicBezTo>
                    <a:close/>
                    <a:moveTo>
                      <a:pt x="572472" y="0"/>
                    </a:moveTo>
                    <a:cubicBezTo>
                      <a:pt x="548701" y="0"/>
                      <a:pt x="529421" y="783"/>
                      <a:pt x="529421" y="1748"/>
                    </a:cubicBezTo>
                    <a:cubicBezTo>
                      <a:pt x="529421" y="2713"/>
                      <a:pt x="548701" y="3496"/>
                      <a:pt x="572472" y="3496"/>
                    </a:cubicBezTo>
                    <a:cubicBezTo>
                      <a:pt x="596242" y="3496"/>
                      <a:pt x="615523" y="2713"/>
                      <a:pt x="615523" y="1748"/>
                    </a:cubicBezTo>
                    <a:cubicBezTo>
                      <a:pt x="615523" y="783"/>
                      <a:pt x="596242" y="0"/>
                      <a:pt x="572472" y="0"/>
                    </a:cubicBezTo>
                    <a:close/>
                    <a:moveTo>
                      <a:pt x="1101893" y="0"/>
                    </a:moveTo>
                    <a:cubicBezTo>
                      <a:pt x="1078122" y="0"/>
                      <a:pt x="1058842" y="783"/>
                      <a:pt x="1058842" y="1748"/>
                    </a:cubicBezTo>
                    <a:cubicBezTo>
                      <a:pt x="1058842" y="2713"/>
                      <a:pt x="1078122" y="3496"/>
                      <a:pt x="1101893" y="3496"/>
                    </a:cubicBezTo>
                    <a:cubicBezTo>
                      <a:pt x="1125663" y="3496"/>
                      <a:pt x="1144944" y="2713"/>
                      <a:pt x="1144944" y="1748"/>
                    </a:cubicBezTo>
                    <a:cubicBezTo>
                      <a:pt x="1144944" y="783"/>
                      <a:pt x="1125663" y="0"/>
                      <a:pt x="1101893" y="0"/>
                    </a:cubicBezTo>
                    <a:close/>
                    <a:moveTo>
                      <a:pt x="1631314" y="3496"/>
                    </a:moveTo>
                    <a:cubicBezTo>
                      <a:pt x="1655084" y="3496"/>
                      <a:pt x="1674365" y="2713"/>
                      <a:pt x="1674365" y="1748"/>
                    </a:cubicBezTo>
                    <a:cubicBezTo>
                      <a:pt x="1674365" y="783"/>
                      <a:pt x="1655084" y="0"/>
                      <a:pt x="1631314" y="0"/>
                    </a:cubicBezTo>
                    <a:cubicBezTo>
                      <a:pt x="1607543" y="0"/>
                      <a:pt x="1588263" y="783"/>
                      <a:pt x="1588263" y="1748"/>
                    </a:cubicBezTo>
                    <a:cubicBezTo>
                      <a:pt x="1588263" y="2713"/>
                      <a:pt x="1607543" y="3496"/>
                      <a:pt x="1631314" y="3496"/>
                    </a:cubicBezTo>
                    <a:close/>
                    <a:moveTo>
                      <a:pt x="43051" y="21643"/>
                    </a:moveTo>
                    <a:cubicBezTo>
                      <a:pt x="19280" y="21643"/>
                      <a:pt x="0" y="22426"/>
                      <a:pt x="0" y="23391"/>
                    </a:cubicBezTo>
                    <a:cubicBezTo>
                      <a:pt x="0" y="24356"/>
                      <a:pt x="19280" y="25139"/>
                      <a:pt x="43051" y="25139"/>
                    </a:cubicBezTo>
                    <a:cubicBezTo>
                      <a:pt x="66821" y="25139"/>
                      <a:pt x="86102" y="24356"/>
                      <a:pt x="86102" y="23391"/>
                    </a:cubicBezTo>
                    <a:cubicBezTo>
                      <a:pt x="86102" y="22426"/>
                      <a:pt x="66821" y="21643"/>
                      <a:pt x="43051" y="21643"/>
                    </a:cubicBezTo>
                    <a:close/>
                    <a:moveTo>
                      <a:pt x="572472" y="21643"/>
                    </a:moveTo>
                    <a:cubicBezTo>
                      <a:pt x="548701" y="21643"/>
                      <a:pt x="529421" y="22426"/>
                      <a:pt x="529421" y="23391"/>
                    </a:cubicBezTo>
                    <a:cubicBezTo>
                      <a:pt x="529421" y="24356"/>
                      <a:pt x="548701" y="25139"/>
                      <a:pt x="572472" y="25139"/>
                    </a:cubicBezTo>
                    <a:cubicBezTo>
                      <a:pt x="596242" y="25139"/>
                      <a:pt x="615523" y="24356"/>
                      <a:pt x="615523" y="23391"/>
                    </a:cubicBezTo>
                    <a:cubicBezTo>
                      <a:pt x="615523" y="22426"/>
                      <a:pt x="596242" y="21643"/>
                      <a:pt x="572472" y="21643"/>
                    </a:cubicBezTo>
                    <a:close/>
                    <a:moveTo>
                      <a:pt x="1101893" y="21643"/>
                    </a:moveTo>
                    <a:cubicBezTo>
                      <a:pt x="1078122" y="21643"/>
                      <a:pt x="1058842" y="22426"/>
                      <a:pt x="1058842" y="23391"/>
                    </a:cubicBezTo>
                    <a:cubicBezTo>
                      <a:pt x="1058842" y="24356"/>
                      <a:pt x="1078122" y="25139"/>
                      <a:pt x="1101893" y="25139"/>
                    </a:cubicBezTo>
                    <a:cubicBezTo>
                      <a:pt x="1125663" y="25139"/>
                      <a:pt x="1144944" y="24356"/>
                      <a:pt x="1144944" y="23391"/>
                    </a:cubicBezTo>
                    <a:cubicBezTo>
                      <a:pt x="1144944" y="22426"/>
                      <a:pt x="1125663" y="21643"/>
                      <a:pt x="1101893" y="21643"/>
                    </a:cubicBezTo>
                    <a:close/>
                    <a:moveTo>
                      <a:pt x="1631314" y="21643"/>
                    </a:moveTo>
                    <a:cubicBezTo>
                      <a:pt x="1607543" y="21643"/>
                      <a:pt x="1588263" y="22426"/>
                      <a:pt x="1588263" y="23391"/>
                    </a:cubicBezTo>
                    <a:cubicBezTo>
                      <a:pt x="1588263" y="24356"/>
                      <a:pt x="1607543" y="25139"/>
                      <a:pt x="1631314" y="25139"/>
                    </a:cubicBezTo>
                    <a:cubicBezTo>
                      <a:pt x="1655084" y="25139"/>
                      <a:pt x="1674365" y="24356"/>
                      <a:pt x="1674365" y="23391"/>
                    </a:cubicBezTo>
                    <a:cubicBezTo>
                      <a:pt x="1674365" y="22426"/>
                      <a:pt x="1655084" y="21643"/>
                      <a:pt x="1631314" y="21643"/>
                    </a:cubicBezTo>
                    <a:close/>
                    <a:moveTo>
                      <a:pt x="43051" y="43292"/>
                    </a:moveTo>
                    <a:cubicBezTo>
                      <a:pt x="19280" y="43292"/>
                      <a:pt x="0" y="44075"/>
                      <a:pt x="0" y="45040"/>
                    </a:cubicBezTo>
                    <a:cubicBezTo>
                      <a:pt x="0" y="46005"/>
                      <a:pt x="19280" y="46788"/>
                      <a:pt x="43051" y="46788"/>
                    </a:cubicBezTo>
                    <a:cubicBezTo>
                      <a:pt x="66821" y="46788"/>
                      <a:pt x="86102" y="46005"/>
                      <a:pt x="86102" y="45040"/>
                    </a:cubicBezTo>
                    <a:cubicBezTo>
                      <a:pt x="86102" y="44075"/>
                      <a:pt x="66821" y="43292"/>
                      <a:pt x="43051" y="43292"/>
                    </a:cubicBezTo>
                    <a:close/>
                    <a:moveTo>
                      <a:pt x="572472" y="43292"/>
                    </a:moveTo>
                    <a:cubicBezTo>
                      <a:pt x="548701" y="43292"/>
                      <a:pt x="529421" y="44075"/>
                      <a:pt x="529421" y="45040"/>
                    </a:cubicBezTo>
                    <a:cubicBezTo>
                      <a:pt x="529421" y="46005"/>
                      <a:pt x="548701" y="46788"/>
                      <a:pt x="572472" y="46788"/>
                    </a:cubicBezTo>
                    <a:cubicBezTo>
                      <a:pt x="596242" y="46788"/>
                      <a:pt x="615523" y="46005"/>
                      <a:pt x="615523" y="45040"/>
                    </a:cubicBezTo>
                    <a:cubicBezTo>
                      <a:pt x="615523" y="44075"/>
                      <a:pt x="596242" y="43292"/>
                      <a:pt x="572472" y="43292"/>
                    </a:cubicBezTo>
                    <a:close/>
                    <a:moveTo>
                      <a:pt x="1101893" y="43292"/>
                    </a:moveTo>
                    <a:cubicBezTo>
                      <a:pt x="1078122" y="43292"/>
                      <a:pt x="1058842" y="44075"/>
                      <a:pt x="1058842" y="45040"/>
                    </a:cubicBezTo>
                    <a:cubicBezTo>
                      <a:pt x="1058842" y="46005"/>
                      <a:pt x="1078122" y="46788"/>
                      <a:pt x="1101893" y="46788"/>
                    </a:cubicBezTo>
                    <a:cubicBezTo>
                      <a:pt x="1125663" y="46788"/>
                      <a:pt x="1144944" y="46005"/>
                      <a:pt x="1144944" y="45040"/>
                    </a:cubicBezTo>
                    <a:cubicBezTo>
                      <a:pt x="1144944" y="44075"/>
                      <a:pt x="1125663" y="43292"/>
                      <a:pt x="1101893" y="43292"/>
                    </a:cubicBezTo>
                    <a:close/>
                    <a:moveTo>
                      <a:pt x="1631314" y="43292"/>
                    </a:moveTo>
                    <a:cubicBezTo>
                      <a:pt x="1607543" y="43292"/>
                      <a:pt x="1588263" y="44075"/>
                      <a:pt x="1588263" y="45040"/>
                    </a:cubicBezTo>
                    <a:cubicBezTo>
                      <a:pt x="1588263" y="46005"/>
                      <a:pt x="1607543" y="46788"/>
                      <a:pt x="1631314" y="46788"/>
                    </a:cubicBezTo>
                    <a:cubicBezTo>
                      <a:pt x="1655084" y="46788"/>
                      <a:pt x="1674365" y="46005"/>
                      <a:pt x="1674365" y="45040"/>
                    </a:cubicBezTo>
                    <a:cubicBezTo>
                      <a:pt x="1674365" y="44075"/>
                      <a:pt x="1655084" y="43292"/>
                      <a:pt x="1631314" y="43292"/>
                    </a:cubicBezTo>
                    <a:close/>
                    <a:moveTo>
                      <a:pt x="43051" y="64936"/>
                    </a:moveTo>
                    <a:cubicBezTo>
                      <a:pt x="19280" y="64936"/>
                      <a:pt x="0" y="65718"/>
                      <a:pt x="0" y="66683"/>
                    </a:cubicBezTo>
                    <a:cubicBezTo>
                      <a:pt x="0" y="67648"/>
                      <a:pt x="19280" y="68431"/>
                      <a:pt x="43051" y="68431"/>
                    </a:cubicBezTo>
                    <a:cubicBezTo>
                      <a:pt x="66821" y="68431"/>
                      <a:pt x="86102" y="67648"/>
                      <a:pt x="86102" y="66683"/>
                    </a:cubicBezTo>
                    <a:cubicBezTo>
                      <a:pt x="86102" y="65718"/>
                      <a:pt x="66821" y="64936"/>
                      <a:pt x="43051" y="64936"/>
                    </a:cubicBezTo>
                    <a:close/>
                    <a:moveTo>
                      <a:pt x="572472" y="64936"/>
                    </a:moveTo>
                    <a:cubicBezTo>
                      <a:pt x="548701" y="64936"/>
                      <a:pt x="529421" y="65718"/>
                      <a:pt x="529421" y="66683"/>
                    </a:cubicBezTo>
                    <a:cubicBezTo>
                      <a:pt x="529421" y="67648"/>
                      <a:pt x="548701" y="68431"/>
                      <a:pt x="572472" y="68431"/>
                    </a:cubicBezTo>
                    <a:cubicBezTo>
                      <a:pt x="596242" y="68431"/>
                      <a:pt x="615523" y="67648"/>
                      <a:pt x="615523" y="66683"/>
                    </a:cubicBezTo>
                    <a:cubicBezTo>
                      <a:pt x="615523" y="65718"/>
                      <a:pt x="596242" y="64936"/>
                      <a:pt x="572472" y="64936"/>
                    </a:cubicBezTo>
                    <a:close/>
                    <a:moveTo>
                      <a:pt x="1101893" y="64936"/>
                    </a:moveTo>
                    <a:cubicBezTo>
                      <a:pt x="1078122" y="64936"/>
                      <a:pt x="1058842" y="65718"/>
                      <a:pt x="1058842" y="66683"/>
                    </a:cubicBezTo>
                    <a:cubicBezTo>
                      <a:pt x="1058842" y="67648"/>
                      <a:pt x="1078122" y="68431"/>
                      <a:pt x="1101893" y="68431"/>
                    </a:cubicBezTo>
                    <a:cubicBezTo>
                      <a:pt x="1125663" y="68431"/>
                      <a:pt x="1144944" y="67648"/>
                      <a:pt x="1144944" y="66683"/>
                    </a:cubicBezTo>
                    <a:cubicBezTo>
                      <a:pt x="1144944" y="65718"/>
                      <a:pt x="1125663" y="64936"/>
                      <a:pt x="1101893" y="64936"/>
                    </a:cubicBezTo>
                    <a:close/>
                    <a:moveTo>
                      <a:pt x="1631314" y="64936"/>
                    </a:moveTo>
                    <a:cubicBezTo>
                      <a:pt x="1607543" y="64936"/>
                      <a:pt x="1588263" y="65718"/>
                      <a:pt x="1588263" y="66683"/>
                    </a:cubicBezTo>
                    <a:cubicBezTo>
                      <a:pt x="1588263" y="67648"/>
                      <a:pt x="1607543" y="68431"/>
                      <a:pt x="1631314" y="68431"/>
                    </a:cubicBezTo>
                    <a:cubicBezTo>
                      <a:pt x="1655084" y="68431"/>
                      <a:pt x="1674365" y="67648"/>
                      <a:pt x="1674365" y="66683"/>
                    </a:cubicBezTo>
                    <a:cubicBezTo>
                      <a:pt x="1674365" y="65718"/>
                      <a:pt x="1655084" y="64936"/>
                      <a:pt x="1631314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6522961" y="1019175"/>
            <a:ext cx="524207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</a:rPr>
              <a:t>BE AIML GRP 18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034" y="5005388"/>
            <a:ext cx="138426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>
                <a:solidFill>
                  <a:srgbClr val="FFBE40"/>
                </a:solidFill>
                <a:latin typeface="Roboto Bold"/>
              </a:rPr>
              <a:t>NEXT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593">
            <a:off x="10316048" y="-1504546"/>
            <a:ext cx="10108522" cy="5568877"/>
          </a:xfrm>
          <a:custGeom>
            <a:avLst/>
            <a:gdLst/>
            <a:ahLst/>
            <a:cxnLst/>
            <a:rect r="r" b="b" t="t" l="l"/>
            <a:pathLst>
              <a:path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80600">
            <a:off x="-2029689" y="7001012"/>
            <a:ext cx="7251066" cy="3994678"/>
          </a:xfrm>
          <a:custGeom>
            <a:avLst/>
            <a:gdLst/>
            <a:ahLst/>
            <a:cxnLst/>
            <a:rect r="r" b="b" t="t" l="l"/>
            <a:pathLst>
              <a:path h="3994678" w="7251066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18685" y="3057828"/>
            <a:ext cx="3578614" cy="5240580"/>
            <a:chOff x="0" y="0"/>
            <a:chExt cx="4771485" cy="698744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9" id="9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743467" y="4156203"/>
            <a:ext cx="2931018" cy="2931018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13396" r="223" b="-1339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843582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415938" y="1028700"/>
            <a:ext cx="5456124" cy="1700931"/>
            <a:chOff x="0" y="0"/>
            <a:chExt cx="1962273" cy="611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374886" y="3057828"/>
            <a:ext cx="3578614" cy="5240580"/>
            <a:chOff x="0" y="0"/>
            <a:chExt cx="4771485" cy="698744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2" id="2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5603102" y="4137153"/>
            <a:ext cx="2931018" cy="2931018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7799783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9334500" y="3057828"/>
            <a:ext cx="3578614" cy="5240580"/>
            <a:chOff x="0" y="0"/>
            <a:chExt cx="4771485" cy="698744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9659282" y="4156203"/>
            <a:ext cx="2931018" cy="2931018"/>
            <a:chOff x="0" y="0"/>
            <a:chExt cx="14840029" cy="148400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1759397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290701" y="3057828"/>
            <a:ext cx="3578614" cy="5240580"/>
            <a:chOff x="0" y="0"/>
            <a:chExt cx="4771485" cy="698744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771485" cy="6987440"/>
              <a:chOff x="0" y="0"/>
              <a:chExt cx="1629461" cy="2386208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629461" cy="2386208"/>
              </a:xfrm>
              <a:custGeom>
                <a:avLst/>
                <a:gdLst/>
                <a:ahLst/>
                <a:cxnLst/>
                <a:rect r="r" b="b" t="t" l="l"/>
                <a:pathLst>
                  <a:path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9525"/>
                <a:ext cx="1629461" cy="2395733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7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V="true">
              <a:off x="12907" y="983659"/>
              <a:ext cx="475857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3615483" y="4156203"/>
            <a:ext cx="2931018" cy="2931018"/>
            <a:chOff x="0" y="0"/>
            <a:chExt cx="14840029" cy="1484002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-2887" t="0" r="-2887" b="0"/>
              </a:stretch>
            </a:blipFill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15715598" y="3343969"/>
            <a:ext cx="734337" cy="183584"/>
          </a:xfrm>
          <a:custGeom>
            <a:avLst/>
            <a:gdLst/>
            <a:ahLst/>
            <a:cxnLst/>
            <a:rect r="r" b="b" t="t" l="l"/>
            <a:pathLst>
              <a:path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5603102" y="7250811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Kunal Katke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631341" y="1108443"/>
            <a:ext cx="5025319" cy="136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8"/>
              </a:lnSpc>
              <a:spcBef>
                <a:spcPct val="0"/>
              </a:spcBef>
            </a:pPr>
            <a:r>
              <a:rPr lang="en-US" sz="7863">
                <a:solidFill>
                  <a:srgbClr val="000000"/>
                </a:solidFill>
                <a:latin typeface="Repo Bold Bold"/>
              </a:rPr>
              <a:t>T</a:t>
            </a:r>
            <a:r>
              <a:rPr lang="en-US" sz="7863" strike="noStrike" u="none">
                <a:solidFill>
                  <a:srgbClr val="000000"/>
                </a:solidFill>
                <a:latin typeface="Repo Bold Bold"/>
              </a:rPr>
              <a:t>he team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840033" y="7250811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Sudhanshu SIngh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59282" y="7250811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Shubham Jadhav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615483" y="7250811"/>
            <a:ext cx="2834452" cy="4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DM Sans Bold"/>
              </a:rPr>
              <a:t>Imran Khattal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TextBox 3" id="3" descr="INTRODUCTION"/>
          <p:cNvSpPr txBox="true"/>
          <p:nvPr/>
        </p:nvSpPr>
        <p:spPr>
          <a:xfrm rot="0">
            <a:off x="5176867" y="1336754"/>
            <a:ext cx="7934266" cy="103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913164"/>
            <a:ext cx="18288000" cy="628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4052" indent="-427026" lvl="1">
              <a:lnSpc>
                <a:spcPts val="5538"/>
              </a:lnSpc>
              <a:buFont typeface="Arial"/>
              <a:buChar char="•"/>
            </a:pPr>
            <a:r>
              <a:rPr lang="en-US" sz="3955">
                <a:solidFill>
                  <a:srgbClr val="FFFFFF"/>
                </a:solidFill>
                <a:latin typeface="Arimo"/>
              </a:rPr>
              <a:t>As the world moves towards an increasingly digitized society,people are turning to technology to make informed decisions about their investments.</a:t>
            </a:r>
          </a:p>
          <a:p>
            <a:pPr marL="854052" indent="-427026" lvl="1">
              <a:lnSpc>
                <a:spcPts val="5538"/>
              </a:lnSpc>
              <a:buFont typeface="Arial"/>
              <a:buChar char="•"/>
            </a:pPr>
            <a:r>
              <a:rPr lang="en-US" sz="3955">
                <a:solidFill>
                  <a:srgbClr val="FFFFFF"/>
                </a:solidFill>
                <a:latin typeface="Arimo"/>
              </a:rPr>
              <a:t>One such investment is the sales market,and it is important for those looking to invest to have  access to accurate predictions of future sales prices.</a:t>
            </a:r>
          </a:p>
          <a:p>
            <a:pPr marL="854052" indent="-427026" lvl="1">
              <a:lnSpc>
                <a:spcPts val="5538"/>
              </a:lnSpc>
              <a:buFont typeface="Arial"/>
              <a:buChar char="•"/>
            </a:pPr>
            <a:r>
              <a:rPr lang="en-US" sz="3955">
                <a:solidFill>
                  <a:srgbClr val="FFFFFF"/>
                </a:solidFill>
                <a:latin typeface="Arimo"/>
              </a:rPr>
              <a:t>Our Machine Learning model is one such prediction tool that has been found to be particularly  accurate when predicting changes in sales prices.</a:t>
            </a:r>
          </a:p>
          <a:p>
            <a:pPr marL="854052" indent="-427026" lvl="1">
              <a:lnSpc>
                <a:spcPts val="5538"/>
              </a:lnSpc>
              <a:buFont typeface="Arial"/>
              <a:buChar char="•"/>
            </a:pPr>
            <a:r>
              <a:rPr lang="en-US" sz="3955">
                <a:solidFill>
                  <a:srgbClr val="FFFFFF"/>
                </a:solidFill>
                <a:latin typeface="Arimo"/>
              </a:rPr>
              <a:t>The model is based on a set of historical data points, and it uses a variety of algorithms to predict future trends.</a:t>
            </a:r>
          </a:p>
          <a:p>
            <a:pPr algn="just">
              <a:lnSpc>
                <a:spcPts val="553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3299" y="-71039"/>
            <a:ext cx="7761484" cy="10287000"/>
          </a:xfrm>
          <a:custGeom>
            <a:avLst/>
            <a:gdLst/>
            <a:ahLst/>
            <a:cxnLst/>
            <a:rect r="r" b="b" t="t" l="l"/>
            <a:pathLst>
              <a:path h="10287000" w="7761484">
                <a:moveTo>
                  <a:pt x="0" y="0"/>
                </a:moveTo>
                <a:lnTo>
                  <a:pt x="7761483" y="0"/>
                </a:lnTo>
                <a:lnTo>
                  <a:pt x="77614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61143" t="0" r="-1178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52527" y="700087"/>
            <a:ext cx="6643027" cy="62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96"/>
              </a:lnSpc>
            </a:pPr>
            <a:r>
              <a:rPr lang="en-US" sz="3920" spc="117">
                <a:solidFill>
                  <a:srgbClr val="3EDAD8"/>
                </a:solidFill>
                <a:latin typeface="Aileron Heavy"/>
              </a:rPr>
              <a:t>Methodology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52527" y="1475279"/>
            <a:ext cx="6643027" cy="42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93"/>
              </a:lnSpc>
            </a:pPr>
            <a:r>
              <a:rPr lang="en-US" sz="2395" spc="71">
                <a:solidFill>
                  <a:srgbClr val="FFFFFF"/>
                </a:solidFill>
                <a:latin typeface="Aileron"/>
              </a:rPr>
              <a:t>STEPS TO PROJECT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0644" y="629675"/>
            <a:ext cx="10139611" cy="895704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10119053"/>
            <a:ext cx="2095500" cy="193817"/>
            <a:chOff x="0" y="0"/>
            <a:chExt cx="551901" cy="510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901" cy="51046"/>
            </a:xfrm>
            <a:custGeom>
              <a:avLst/>
              <a:gdLst/>
              <a:ahLst/>
              <a:cxnLst/>
              <a:rect r="r" b="b" t="t" l="l"/>
              <a:pathLst>
                <a:path h="51046" w="551901">
                  <a:moveTo>
                    <a:pt x="0" y="0"/>
                  </a:moveTo>
                  <a:lnTo>
                    <a:pt x="551901" y="0"/>
                  </a:lnTo>
                  <a:lnTo>
                    <a:pt x="551901" y="51046"/>
                  </a:lnTo>
                  <a:lnTo>
                    <a:pt x="0" y="51046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51901" cy="108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5500" y="0"/>
            <a:ext cx="16192500" cy="172508"/>
            <a:chOff x="0" y="0"/>
            <a:chExt cx="4264691" cy="45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177024" y="3529603"/>
            <a:ext cx="661853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By following this simplified methodology, we can efficiently leverage deep learning transformer models to predict sales with a focus on the key stages of dataset preparation, pre-processing, data splitting, model building, and result prediction.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73789" y="2746173"/>
            <a:ext cx="2754769" cy="3421973"/>
            <a:chOff x="0" y="0"/>
            <a:chExt cx="3673025" cy="456263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2925147" y="2822373"/>
            <a:ext cx="2653673" cy="3280781"/>
            <a:chOff x="0" y="0"/>
            <a:chExt cx="698910" cy="864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910" cy="864074"/>
            </a:xfrm>
            <a:custGeom>
              <a:avLst/>
              <a:gdLst/>
              <a:ahLst/>
              <a:cxnLst/>
              <a:rect r="r" b="b" t="t" l="l"/>
              <a:pathLst>
                <a:path h="864074" w="698910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698910" cy="92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091946"/>
            <a:ext cx="2756361" cy="3421973"/>
            <a:chOff x="0" y="0"/>
            <a:chExt cx="3675148" cy="4562630"/>
          </a:xfrm>
        </p:grpSpPr>
        <p:grpSp>
          <p:nvGrpSpPr>
            <p:cNvPr name="Group 14" id="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53128" cy="323543"/>
              </a:xfrm>
              <a:custGeom>
                <a:avLst/>
                <a:gdLst/>
                <a:ahLst/>
                <a:cxnLst/>
                <a:rect r="r" b="b" t="t" l="l"/>
                <a:pathLst>
                  <a:path h="323543" w="653128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48775" y="101600"/>
              <a:ext cx="1526374" cy="4355580"/>
              <a:chOff x="0" y="0"/>
              <a:chExt cx="301506" cy="8603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1506" cy="860362"/>
              </a:xfrm>
              <a:custGeom>
                <a:avLst/>
                <a:gdLst/>
                <a:ahLst/>
                <a:cxnLst/>
                <a:rect r="r" b="b" t="t" l="l"/>
                <a:pathLst>
                  <a:path h="860362" w="301506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99"/>
                  </a:lnSpc>
                </a:pPr>
              </a:p>
            </p:txBody>
          </p:sp>
        </p:grpSp>
      </p:grpSp>
      <p:sp>
        <p:nvSpPr>
          <p:cNvPr name="AutoShape 20" id="20"/>
          <p:cNvSpPr/>
          <p:nvPr/>
        </p:nvSpPr>
        <p:spPr>
          <a:xfrm rot="-11689">
            <a:off x="2720724" y="9413073"/>
            <a:ext cx="14495856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rot="0">
            <a:off x="2720636" y="6091946"/>
            <a:ext cx="12922291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5400000">
            <a:off x="2224899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rot="5400000">
            <a:off x="6002871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rot="5400000">
            <a:off x="9809418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 rot="5400000">
            <a:off x="13654065" y="3161554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rot="5400000">
            <a:off x="4388921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rot="5400000">
            <a:off x="8728618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4" id="34"/>
          <p:cNvSpPr/>
          <p:nvPr/>
        </p:nvSpPr>
        <p:spPr>
          <a:xfrm rot="5400000">
            <a:off x="13068315" y="6507327"/>
            <a:ext cx="830763" cy="0"/>
          </a:xfrm>
          <a:prstGeom prst="line">
            <a:avLst/>
          </a:prstGeom>
          <a:ln cap="flat" w="76200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35" id="35"/>
          <p:cNvGrpSpPr/>
          <p:nvPr/>
        </p:nvGrpSpPr>
        <p:grpSpPr>
          <a:xfrm rot="0">
            <a:off x="1028700" y="3922184"/>
            <a:ext cx="3146962" cy="1378585"/>
            <a:chOff x="0" y="0"/>
            <a:chExt cx="4195949" cy="1838113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1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800523"/>
              <a:ext cx="4195949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Data Collection and Aggregation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806672" y="3922184"/>
            <a:ext cx="3146962" cy="969010"/>
            <a:chOff x="0" y="0"/>
            <a:chExt cx="4195949" cy="1292013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Data Pre-processing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584644" y="3922184"/>
            <a:ext cx="3280312" cy="969010"/>
            <a:chOff x="0" y="0"/>
            <a:chExt cx="4373749" cy="1292013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28575"/>
              <a:ext cx="43737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3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800523"/>
              <a:ext cx="43737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Feature Engineering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95966" y="3922184"/>
            <a:ext cx="3146962" cy="969010"/>
            <a:chOff x="0" y="0"/>
            <a:chExt cx="4195949" cy="1292013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4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Data Splitting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3230822" y="7398994"/>
            <a:ext cx="3146962" cy="969010"/>
            <a:chOff x="0" y="0"/>
            <a:chExt cx="4195949" cy="1292013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5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 Model Development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570519" y="7398994"/>
            <a:ext cx="3146962" cy="969010"/>
            <a:chOff x="0" y="0"/>
            <a:chExt cx="4195949" cy="1292013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6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Model Testing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910216" y="7398994"/>
            <a:ext cx="3146962" cy="969010"/>
            <a:chOff x="0" y="0"/>
            <a:chExt cx="4195949" cy="1292013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3EDAD8"/>
                  </a:solidFill>
                  <a:latin typeface="Aileron"/>
                </a:rPr>
                <a:t>7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FInal Product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28700" y="944033"/>
            <a:ext cx="12246346" cy="1030605"/>
            <a:chOff x="0" y="0"/>
            <a:chExt cx="16328461" cy="1374140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38100"/>
              <a:ext cx="16328461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07">
                  <a:solidFill>
                    <a:srgbClr val="3EDAD8"/>
                  </a:solidFill>
                  <a:latin typeface="Aileron Heavy"/>
                </a:rPr>
                <a:t>Development Process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882650"/>
              <a:ext cx="16328461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5513" y="-641594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59054" y="2076630"/>
            <a:ext cx="4353325" cy="967157"/>
            <a:chOff x="0" y="0"/>
            <a:chExt cx="1146555" cy="254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6555" cy="254725"/>
            </a:xfrm>
            <a:custGeom>
              <a:avLst/>
              <a:gdLst/>
              <a:ahLst/>
              <a:cxnLst/>
              <a:rect r="r" b="b" t="t" l="l"/>
              <a:pathLst>
                <a:path h="254725" w="1146555">
                  <a:moveTo>
                    <a:pt x="0" y="0"/>
                  </a:moveTo>
                  <a:lnTo>
                    <a:pt x="1146555" y="0"/>
                  </a:lnTo>
                  <a:lnTo>
                    <a:pt x="1146555" y="254725"/>
                  </a:lnTo>
                  <a:lnTo>
                    <a:pt x="0" y="254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146555" cy="359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Self-Attention Mechanism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79575" y="665763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TRANSFORMER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2855" y="3353799"/>
            <a:ext cx="8105145" cy="333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9"/>
              </a:lnSpc>
            </a:pPr>
            <a:r>
              <a:rPr lang="en-US" sz="2351">
                <a:solidFill>
                  <a:srgbClr val="FFFFFF"/>
                </a:solidFill>
                <a:latin typeface="Poppins Light"/>
              </a:rPr>
              <a:t>Self-attention enables transformers to weigh the importance of different input tokens when processing a particular token, thereby capturing long-range dependencies efficiently. This mechanism allows transformers to process sequences in parallel, unlike recurrent neural networks (RNNs) which process them sequentially.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822591" y="5587089"/>
            <a:ext cx="4353325" cy="680410"/>
            <a:chOff x="0" y="0"/>
            <a:chExt cx="1146555" cy="179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6555" cy="179203"/>
            </a:xfrm>
            <a:custGeom>
              <a:avLst/>
              <a:gdLst/>
              <a:ahLst/>
              <a:cxnLst/>
              <a:rect r="r" b="b" t="t" l="l"/>
              <a:pathLst>
                <a:path h="179203" w="1146555">
                  <a:moveTo>
                    <a:pt x="0" y="0"/>
                  </a:moveTo>
                  <a:lnTo>
                    <a:pt x="1146555" y="0"/>
                  </a:lnTo>
                  <a:lnTo>
                    <a:pt x="1146555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1146555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Encoder-Decoder Structure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72455" y="6552586"/>
            <a:ext cx="8754603" cy="359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2540">
                <a:solidFill>
                  <a:srgbClr val="FFFFFF"/>
                </a:solidFill>
                <a:latin typeface="Poppins Light"/>
              </a:rPr>
              <a:t>Transformers are often structured as encoder-decoder models. In tasks like machine translation, the encoder processes the input sequence, while the decoder generates the output sequence. Each encoder and decoder layer typically consists of multiple self-attention sub-layers followed by feedforward neural networks.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15870" y="10119053"/>
            <a:ext cx="1872130" cy="167947"/>
            <a:chOff x="0" y="0"/>
            <a:chExt cx="493071" cy="44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071" cy="44233"/>
            </a:xfrm>
            <a:custGeom>
              <a:avLst/>
              <a:gdLst/>
              <a:ahLst/>
              <a:cxnLst/>
              <a:rect r="r" b="b" t="t" l="l"/>
              <a:pathLst>
                <a:path h="44233" w="493071">
                  <a:moveTo>
                    <a:pt x="0" y="0"/>
                  </a:moveTo>
                  <a:lnTo>
                    <a:pt x="493071" y="0"/>
                  </a:lnTo>
                  <a:lnTo>
                    <a:pt x="493071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3071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3349459"/>
            <a:ext cx="18288000" cy="5378537"/>
          </a:xfrm>
          <a:custGeom>
            <a:avLst/>
            <a:gdLst/>
            <a:ahLst/>
            <a:cxnLst/>
            <a:rect r="r" b="b" t="t" l="l"/>
            <a:pathLst>
              <a:path h="5378537" w="18288000">
                <a:moveTo>
                  <a:pt x="0" y="0"/>
                </a:moveTo>
                <a:lnTo>
                  <a:pt x="18288000" y="0"/>
                </a:lnTo>
                <a:lnTo>
                  <a:pt x="18288000" y="5378537"/>
                </a:lnTo>
                <a:lnTo>
                  <a:pt x="0" y="5378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6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53502"/>
            <a:ext cx="16230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3EDAD8"/>
                </a:solidFill>
                <a:latin typeface="Aileron Ultra-Bold"/>
              </a:rPr>
              <a:t>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RESULTS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402050" y="1769412"/>
            <a:ext cx="5060944" cy="6737985"/>
            <a:chOff x="0" y="0"/>
            <a:chExt cx="3663950" cy="487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5"/>
              <a:stretch>
                <a:fillRect l="-50291" t="0" r="-5029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67881" y="2441912"/>
            <a:ext cx="862961" cy="8629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98801" y="2814084"/>
            <a:ext cx="5699462" cy="1722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000000"/>
                </a:solidFill>
                <a:latin typeface="Poppins Bold"/>
              </a:rPr>
              <a:t>Transformer Model Construction and Training: 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Poppins"/>
              </a:rPr>
              <a:t>The application constructs a transformer model for predicting future stock prices and trains it on pre-processed data.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801" y="5019109"/>
            <a:ext cx="4769516" cy="137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000000"/>
                </a:solidFill>
                <a:latin typeface="Poppins Bold"/>
              </a:rPr>
              <a:t>Display of Forecasted Prices: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Poppins"/>
              </a:rPr>
              <a:t> The forecasted sales prices are displayed to the user in a clear and comprehensible manner.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8801" y="6612285"/>
            <a:ext cx="4769516" cy="206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000000"/>
                </a:solidFill>
                <a:latin typeface="Poppins Bold"/>
              </a:rPr>
              <a:t>Efficient &amp; Accurate :</a:t>
            </a:r>
          </a:p>
          <a:p>
            <a:pPr>
              <a:lnSpc>
                <a:spcPts val="2728"/>
              </a:lnSpc>
            </a:pPr>
            <a:r>
              <a:rPr lang="en-US" sz="1948">
                <a:solidFill>
                  <a:srgbClr val="000000"/>
                </a:solidFill>
                <a:latin typeface="Poppins"/>
              </a:rPr>
              <a:t>The code processes sales price data promptly without delays, ensuring precise and reliable insights into future sales prices.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12067881" y="4874302"/>
            <a:ext cx="862961" cy="86296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67881" y="7241906"/>
            <a:ext cx="862961" cy="86296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5049" y="2318087"/>
            <a:ext cx="4014251" cy="137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FFFFFF"/>
                </a:solidFill>
                <a:latin typeface="Poppins Bold"/>
              </a:rPr>
              <a:t>User Input Handling: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FFFFFF"/>
                </a:solidFill>
                <a:latin typeface="Poppins"/>
              </a:rPr>
              <a:t>Users can input a sales symbol and specify the number of days to predict.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45049" y="4244681"/>
            <a:ext cx="3721766" cy="206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FFFFFF"/>
                </a:solidFill>
                <a:latin typeface="Poppins"/>
              </a:rPr>
              <a:t>R</a:t>
            </a:r>
            <a:r>
              <a:rPr lang="en-US" sz="1948">
                <a:solidFill>
                  <a:srgbClr val="FFFFFF"/>
                </a:solidFill>
                <a:latin typeface="Poppins Bold"/>
              </a:rPr>
              <a:t>eal-time Data Retrieval</a:t>
            </a:r>
            <a:r>
              <a:rPr lang="en-US" sz="1948">
                <a:solidFill>
                  <a:srgbClr val="FFFFFF"/>
                </a:solidFill>
                <a:latin typeface="Poppins"/>
              </a:rPr>
              <a:t>: 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FFFFFF"/>
                </a:solidFill>
                <a:latin typeface="Poppins"/>
              </a:rPr>
              <a:t>The application fetches real-time stock price data using the yfinance library, ensuring up-to-date information for analysis.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45049" y="6961481"/>
            <a:ext cx="3721766" cy="137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1948">
                <a:solidFill>
                  <a:srgbClr val="FFFFFF"/>
                </a:solidFill>
                <a:latin typeface="Poppins Bold"/>
              </a:rPr>
              <a:t>Precise Prediction: </a:t>
            </a:r>
          </a:p>
          <a:p>
            <a:pPr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FFFFFF"/>
                </a:solidFill>
                <a:latin typeface="Poppins"/>
              </a:rPr>
              <a:t>Utilizing the trained model, the application accurately predicts future sales prices.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3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9051" y="2136241"/>
            <a:ext cx="17642790" cy="690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4435" indent="-447217" lvl="1">
              <a:lnSpc>
                <a:spcPts val="4971"/>
              </a:lnSpc>
              <a:buFont typeface="Arial"/>
              <a:buChar char="•"/>
            </a:pPr>
            <a:r>
              <a:rPr lang="en-US" sz="4142">
                <a:solidFill>
                  <a:srgbClr val="ECEDF8"/>
                </a:solidFill>
                <a:latin typeface="Libre Franklin Light"/>
              </a:rPr>
              <a:t>This project entails the creation of a web application dedicated to predicting market sales prices.</a:t>
            </a:r>
          </a:p>
          <a:p>
            <a:pPr marL="894435" indent="-447217" lvl="1">
              <a:lnSpc>
                <a:spcPts val="4971"/>
              </a:lnSpc>
              <a:buFont typeface="Arial"/>
              <a:buChar char="•"/>
            </a:pPr>
            <a:r>
              <a:rPr lang="en-US" sz="4142">
                <a:solidFill>
                  <a:srgbClr val="ECEDF8"/>
                </a:solidFill>
                <a:latin typeface="Libre Franklin Light"/>
              </a:rPr>
              <a:t>Employing a systematic approach, we have adopted Extreme Programming, a methodology under the Agile development framework, to guide our efforts. </a:t>
            </a:r>
          </a:p>
          <a:p>
            <a:pPr marL="894435" indent="-447217" lvl="1">
              <a:lnSpc>
                <a:spcPts val="4971"/>
              </a:lnSpc>
              <a:buFont typeface="Arial"/>
              <a:buChar char="•"/>
            </a:pPr>
            <a:r>
              <a:rPr lang="en-US" sz="4142">
                <a:solidFill>
                  <a:srgbClr val="ECEDF8"/>
                </a:solidFill>
                <a:latin typeface="Libre Franklin Light"/>
              </a:rPr>
              <a:t>Utilizing the Streamlit framework, we have developed the application.</a:t>
            </a:r>
          </a:p>
          <a:p>
            <a:pPr marL="894435" indent="-447217" lvl="1">
              <a:lnSpc>
                <a:spcPts val="4971"/>
              </a:lnSpc>
              <a:buFont typeface="Arial"/>
              <a:buChar char="•"/>
            </a:pPr>
            <a:r>
              <a:rPr lang="en-US" sz="4142">
                <a:solidFill>
                  <a:srgbClr val="ECEDF8"/>
                </a:solidFill>
                <a:latin typeface="Libre Franklin Light"/>
              </a:rPr>
              <a:t>ur focus has been on delivering a sophisticated prototype capable of accurately predicting sales prices using Transformers technology.</a:t>
            </a:r>
          </a:p>
          <a:p>
            <a:pPr marL="894435" indent="-447217" lvl="1">
              <a:lnSpc>
                <a:spcPts val="4971"/>
              </a:lnSpc>
              <a:buFont typeface="Arial"/>
              <a:buChar char="•"/>
            </a:pPr>
            <a:r>
              <a:rPr lang="en-US" sz="4142">
                <a:solidFill>
                  <a:srgbClr val="ECEDF8"/>
                </a:solidFill>
                <a:latin typeface="Libre Franklin Light"/>
              </a:rPr>
              <a:t>Thorough testing has been conducted to validate the quality and performance of the implemented software.</a:t>
            </a:r>
          </a:p>
          <a:p>
            <a:pPr marL="894435" indent="-447217" lvl="1">
              <a:lnSpc>
                <a:spcPts val="4971"/>
              </a:lnSpc>
              <a:buFont typeface="Arial"/>
              <a:buChar char="•"/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311171" y="-1879431"/>
            <a:ext cx="4267334" cy="4267334"/>
          </a:xfrm>
          <a:custGeom>
            <a:avLst/>
            <a:gdLst/>
            <a:ahLst/>
            <a:cxnLst/>
            <a:rect r="r" b="b" t="t" l="l"/>
            <a:pathLst>
              <a:path h="4267334" w="4267334">
                <a:moveTo>
                  <a:pt x="0" y="0"/>
                </a:moveTo>
                <a:lnTo>
                  <a:pt x="4267334" y="0"/>
                </a:lnTo>
                <a:lnTo>
                  <a:pt x="4267334" y="4267333"/>
                </a:lnTo>
                <a:lnTo>
                  <a:pt x="0" y="426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3198657" cy="631735"/>
          </a:xfrm>
          <a:custGeom>
            <a:avLst/>
            <a:gdLst/>
            <a:ahLst/>
            <a:cxnLst/>
            <a:rect r="r" b="b" t="t" l="l"/>
            <a:pathLst>
              <a:path h="631735" w="3198657">
                <a:moveTo>
                  <a:pt x="0" y="0"/>
                </a:moveTo>
                <a:lnTo>
                  <a:pt x="3198657" y="0"/>
                </a:lnTo>
                <a:lnTo>
                  <a:pt x="3198657" y="631735"/>
                </a:lnTo>
                <a:lnTo>
                  <a:pt x="0" y="63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888174" y="8153333"/>
            <a:ext cx="4267334" cy="4267334"/>
          </a:xfrm>
          <a:custGeom>
            <a:avLst/>
            <a:gdLst/>
            <a:ahLst/>
            <a:cxnLst/>
            <a:rect r="r" b="b" t="t" l="l"/>
            <a:pathLst>
              <a:path h="4267334" w="4267334">
                <a:moveTo>
                  <a:pt x="0" y="0"/>
                </a:moveTo>
                <a:lnTo>
                  <a:pt x="4267334" y="0"/>
                </a:lnTo>
                <a:lnTo>
                  <a:pt x="4267334" y="4267334"/>
                </a:lnTo>
                <a:lnTo>
                  <a:pt x="0" y="4267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05536" y="8626565"/>
            <a:ext cx="3198657" cy="631735"/>
          </a:xfrm>
          <a:custGeom>
            <a:avLst/>
            <a:gdLst/>
            <a:ahLst/>
            <a:cxnLst/>
            <a:rect r="r" b="b" t="t" l="l"/>
            <a:pathLst>
              <a:path h="631735" w="3198657">
                <a:moveTo>
                  <a:pt x="0" y="0"/>
                </a:moveTo>
                <a:lnTo>
                  <a:pt x="3198658" y="0"/>
                </a:lnTo>
                <a:lnTo>
                  <a:pt x="3198658" y="631735"/>
                </a:lnTo>
                <a:lnTo>
                  <a:pt x="0" y="63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92022" y="9064421"/>
            <a:ext cx="1130557" cy="1314602"/>
          </a:xfrm>
          <a:custGeom>
            <a:avLst/>
            <a:gdLst/>
            <a:ahLst/>
            <a:cxnLst/>
            <a:rect r="r" b="b" t="t" l="l"/>
            <a:pathLst>
              <a:path h="1314602" w="1130557">
                <a:moveTo>
                  <a:pt x="0" y="0"/>
                </a:moveTo>
                <a:lnTo>
                  <a:pt x="1130557" y="0"/>
                </a:lnTo>
                <a:lnTo>
                  <a:pt x="1130557" y="1314601"/>
                </a:lnTo>
                <a:lnTo>
                  <a:pt x="0" y="131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7065421" y="-92022"/>
            <a:ext cx="1130557" cy="1314602"/>
          </a:xfrm>
          <a:custGeom>
            <a:avLst/>
            <a:gdLst/>
            <a:ahLst/>
            <a:cxnLst/>
            <a:rect r="r" b="b" t="t" l="l"/>
            <a:pathLst>
              <a:path h="1314602" w="1130557">
                <a:moveTo>
                  <a:pt x="0" y="0"/>
                </a:moveTo>
                <a:lnTo>
                  <a:pt x="1130557" y="0"/>
                </a:lnTo>
                <a:lnTo>
                  <a:pt x="1130557" y="1314601"/>
                </a:lnTo>
                <a:lnTo>
                  <a:pt x="0" y="131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76748">
            <a:off x="4950740" y="261573"/>
            <a:ext cx="810527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CEDF8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DAGBW2h8ICA</dc:identifier>
  <dcterms:modified xsi:type="dcterms:W3CDTF">2011-08-01T06:04:30Z</dcterms:modified>
  <cp:revision>1</cp:revision>
  <dc:title>Sales Navigatior</dc:title>
</cp:coreProperties>
</file>